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7" r:id="rId4"/>
    <p:sldId id="268" r:id="rId5"/>
    <p:sldId id="269" r:id="rId6"/>
    <p:sldId id="270" r:id="rId7"/>
    <p:sldId id="266" r:id="rId8"/>
  </p:sldIdLst>
  <p:sldSz cx="12192000" cy="6858000"/>
  <p:notesSz cx="6858000" cy="9144000"/>
  <p:defaultTextStyle>
    <a:defPPr>
      <a:defRPr lang="es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/>
    <p:restoredTop sz="94688"/>
  </p:normalViewPr>
  <p:slideViewPr>
    <p:cSldViewPr snapToGrid="0">
      <p:cViewPr varScale="1">
        <p:scale>
          <a:sx n="81" d="100"/>
          <a:sy n="81" d="100"/>
        </p:scale>
        <p:origin x="208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B610B-D702-D44F-ACFA-9F9EFCE9C791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5B741-06D2-FF45-93B3-35D9406B38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5B741-06D2-FF45-93B3-35D9406B38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3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B7DDD-F5C6-0278-D899-04A0708D5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7673BAD-4827-D0F9-3AF0-5312D628C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BDA20F5-6FBE-27C6-6729-3ADE913688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30971-46DC-67B6-BE71-7555906480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5B741-06D2-FF45-93B3-35D9406B38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E114E-3771-ED0A-D238-790BA969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612C2BB-137B-1B22-271D-2BEEEB340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2F3EE2-39DA-0921-28C7-C3169B77D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1079E1-204D-F26D-3AC0-508C1AC5D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5B741-06D2-FF45-93B3-35D9406B38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29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0645D-438C-D242-1425-F03C9DA42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BF0641-1BEB-9D99-6985-F9204E5A6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40750C9-6FDF-A5CA-3BA9-D8E1338417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1233D17-D280-EB61-2E25-A4F4396B7E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5B741-06D2-FF45-93B3-35D9406B38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0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23867-6BCA-56E6-2A3D-6568AD21B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B51EE2-9AC6-D9A6-F629-5B20D16249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CF5B499-5E04-8E9E-34B6-993CE3F570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404F8E-4A10-DBBF-A2C3-13B7A1D0F8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F5B741-06D2-FF45-93B3-35D9406B38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5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15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3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16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7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3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89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8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1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3/29/25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31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3/29/25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933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hombre surfeando en una cascada&#10;&#10;Descripción generada automáticamente">
            <a:extLst>
              <a:ext uri="{FF2B5EF4-FFF2-40B4-BE49-F238E27FC236}">
                <a16:creationId xmlns:a16="http://schemas.microsoft.com/office/drawing/2014/main" id="{94E0769B-EA5E-E452-4DAF-D3CBBFBA6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16" b="-2"/>
          <a:stretch/>
        </p:blipFill>
        <p:spPr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0FAF65-5E65-3633-7277-61983E0C0E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2286000"/>
            <a:ext cx="5334000" cy="381000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0C7B06-DF4F-3E6F-5474-EC6136E61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2000"/>
            <a:ext cx="5334000" cy="1524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endParaRPr lang="en-US" sz="3200" dirty="0"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29EB63-E554-D653-4813-71F80D8DF4D2}"/>
              </a:ext>
            </a:extLst>
          </p:cNvPr>
          <p:cNvSpPr txBox="1"/>
          <p:nvPr/>
        </p:nvSpPr>
        <p:spPr>
          <a:xfrm>
            <a:off x="9491592" y="6211669"/>
            <a:ext cx="16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Teach4life.net</a:t>
            </a:r>
          </a:p>
          <a:p>
            <a:endParaRPr lang="es-US" dirty="0"/>
          </a:p>
        </p:txBody>
      </p: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D1593A12-7D71-FA5A-5C48-16B1EAE85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215" y="1692500"/>
            <a:ext cx="7649256" cy="40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1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7A6F3-2A17-3437-3903-2BA274F3A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158248" cy="1066800"/>
          </a:xfrm>
        </p:spPr>
        <p:txBody>
          <a:bodyPr/>
          <a:lstStyle/>
          <a:p>
            <a:r>
              <a:rPr lang="es-US" dirty="0">
                <a:latin typeface="+mn-lt"/>
              </a:rPr>
              <a:t>EL EVENTO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BE37D6-7D8B-69FF-4A73-3B2FFB8A5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sz="2400" dirty="0"/>
              <a:t>Tres días de Jornada Completa</a:t>
            </a:r>
          </a:p>
          <a:p>
            <a:r>
              <a:rPr lang="es-ES" sz="2400" dirty="0"/>
              <a:t>Enfoque teórico-práctico.</a:t>
            </a:r>
          </a:p>
          <a:p>
            <a:r>
              <a:rPr lang="es-ES" sz="2400" dirty="0"/>
              <a:t>Que es el London Metal Exchange?</a:t>
            </a:r>
          </a:p>
          <a:p>
            <a:pPr lvl="1"/>
            <a:r>
              <a:rPr lang="es-ES" sz="1600" dirty="0"/>
              <a:t>Sus tres roles fundamentales en la industria</a:t>
            </a:r>
          </a:p>
          <a:p>
            <a:pPr lvl="2"/>
            <a:r>
              <a:rPr lang="es-ES" sz="1200" dirty="0"/>
              <a:t>Descubrimiento de Precios</a:t>
            </a:r>
          </a:p>
          <a:p>
            <a:pPr lvl="2"/>
            <a:r>
              <a:rPr lang="es-ES" sz="1200" dirty="0"/>
              <a:t>Hedging</a:t>
            </a:r>
          </a:p>
          <a:p>
            <a:pPr lvl="2"/>
            <a:r>
              <a:rPr lang="es-ES" sz="1200" dirty="0"/>
              <a:t>Entrega (</a:t>
            </a:r>
            <a:r>
              <a:rPr lang="es-ES" sz="1200" dirty="0" err="1"/>
              <a:t>delivery</a:t>
            </a:r>
            <a:r>
              <a:rPr lang="es-ES" sz="1200" dirty="0"/>
              <a:t>)</a:t>
            </a:r>
          </a:p>
          <a:p>
            <a:pPr marL="0" indent="0">
              <a:buNone/>
            </a:pPr>
            <a:endParaRPr lang="es-ES" sz="2000" dirty="0"/>
          </a:p>
          <a:p>
            <a:pPr lvl="2"/>
            <a:r>
              <a:rPr lang="es-ES" sz="2800" b="1" dirty="0"/>
              <a:t>Teach4life.net/</a:t>
            </a:r>
            <a:r>
              <a:rPr lang="es-ES" sz="2800" b="1" dirty="0" err="1"/>
              <a:t>lme</a:t>
            </a:r>
            <a:endParaRPr lang="es-ES" sz="28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A46DD5-3075-C655-4BE2-F92DDB8B7867}"/>
              </a:ext>
            </a:extLst>
          </p:cNvPr>
          <p:cNvSpPr txBox="1"/>
          <p:nvPr/>
        </p:nvSpPr>
        <p:spPr>
          <a:xfrm>
            <a:off x="9514703" y="5780917"/>
            <a:ext cx="16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Teach4life.net</a:t>
            </a:r>
          </a:p>
          <a:p>
            <a:endParaRPr lang="en-US" dirty="0"/>
          </a:p>
        </p:txBody>
      </p:sp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51446DC1-3AD4-A3A8-DF6A-18C7F3004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502" y="963238"/>
            <a:ext cx="4708637" cy="48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34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EF5BF-4125-C65E-788D-25BA3400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3FB1E-CF24-C08C-C468-861858865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158248" cy="1066800"/>
          </a:xfrm>
        </p:spPr>
        <p:txBody>
          <a:bodyPr/>
          <a:lstStyle/>
          <a:p>
            <a:r>
              <a:rPr lang="es-US" dirty="0">
                <a:latin typeface="+mn-lt"/>
              </a:rPr>
              <a:t>EL EVENTO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792073-A5CD-D602-CF58-7B12C3AC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Hedging Utilizando Futuros</a:t>
            </a:r>
          </a:p>
          <a:p>
            <a:r>
              <a:rPr lang="es-ES" sz="2000" dirty="0"/>
              <a:t>Hedging Utilizando Opciones</a:t>
            </a:r>
          </a:p>
          <a:p>
            <a:r>
              <a:rPr lang="es-ES" sz="2000" dirty="0"/>
              <a:t>Estudio de Casos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lvl="2"/>
            <a:r>
              <a:rPr lang="es-ES" sz="2800" b="1" dirty="0"/>
              <a:t>Teach4life.net/</a:t>
            </a:r>
            <a:r>
              <a:rPr lang="es-ES" sz="2800" b="1" dirty="0" err="1"/>
              <a:t>lme</a:t>
            </a:r>
            <a:endParaRPr lang="es-ES" sz="2800" b="1" dirty="0"/>
          </a:p>
          <a:p>
            <a:pPr marL="914400" lvl="2" indent="0">
              <a:buNone/>
            </a:pPr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B625F0C-C4DA-542D-27BB-80036A71749A}"/>
              </a:ext>
            </a:extLst>
          </p:cNvPr>
          <p:cNvSpPr txBox="1"/>
          <p:nvPr/>
        </p:nvSpPr>
        <p:spPr>
          <a:xfrm>
            <a:off x="9514703" y="5780917"/>
            <a:ext cx="16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Teach4life.net</a:t>
            </a:r>
          </a:p>
          <a:p>
            <a:endParaRPr lang="en-US" dirty="0"/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57835A73-3D92-FFE2-F4EC-CA7C7C3B8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31" y="847396"/>
            <a:ext cx="4708637" cy="48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70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3111B-6A09-2FE8-9957-81B8BB185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37357E-0C88-3094-BD81-E37C40C2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158248" cy="1066800"/>
          </a:xfrm>
        </p:spPr>
        <p:txBody>
          <a:bodyPr/>
          <a:lstStyle/>
          <a:p>
            <a:r>
              <a:rPr lang="es-US" dirty="0">
                <a:latin typeface="+mn-lt"/>
              </a:rPr>
              <a:t>EL EVENTO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A1105-A9D6-1BD5-FFBC-005113B7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/>
              <a:t>Hedging Utilizando Futuros</a:t>
            </a:r>
          </a:p>
          <a:p>
            <a:r>
              <a:rPr lang="es-ES" sz="2000" dirty="0"/>
              <a:t>Hedging Utilizando Opciones</a:t>
            </a:r>
          </a:p>
          <a:p>
            <a:r>
              <a:rPr lang="es-ES" sz="2000" dirty="0"/>
              <a:t>Estudio de Casos</a:t>
            </a:r>
          </a:p>
          <a:p>
            <a:pPr marL="0" indent="0">
              <a:buNone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lvl="2"/>
            <a:r>
              <a:rPr lang="es-ES" sz="2800" b="1" dirty="0"/>
              <a:t>Teach4life.net/</a:t>
            </a:r>
            <a:r>
              <a:rPr lang="es-ES" sz="2800" b="1" dirty="0" err="1"/>
              <a:t>lme</a:t>
            </a:r>
            <a:endParaRPr lang="es-ES" sz="2800" b="1" dirty="0"/>
          </a:p>
          <a:p>
            <a:pPr lvl="2"/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85EEA7-5871-A406-2E7A-558472D8FA00}"/>
              </a:ext>
            </a:extLst>
          </p:cNvPr>
          <p:cNvSpPr txBox="1"/>
          <p:nvPr/>
        </p:nvSpPr>
        <p:spPr>
          <a:xfrm>
            <a:off x="9514703" y="5780917"/>
            <a:ext cx="16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Teach4life.net</a:t>
            </a:r>
          </a:p>
          <a:p>
            <a:endParaRPr lang="en-US" dirty="0"/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7E0C9078-FBB7-B316-49CA-B17AB9BC62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31" y="847396"/>
            <a:ext cx="4708637" cy="48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67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04D3D-F82A-BA88-0E94-FFFD989BB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02F1EE-088B-DA2F-2318-3F149BB1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158248" cy="1066800"/>
          </a:xfrm>
        </p:spPr>
        <p:txBody>
          <a:bodyPr/>
          <a:lstStyle/>
          <a:p>
            <a:r>
              <a:rPr lang="es-US" dirty="0">
                <a:latin typeface="+mn-lt"/>
              </a:rPr>
              <a:t>EL EVENTO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D28FB2-EE68-C1C0-D635-819ABA7A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sz="2000" dirty="0"/>
              <a:t>¿Que es HEDGE?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Participantes de Mercado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Relación entre Mercado Físico y Mercado de</a:t>
            </a:r>
          </a:p>
          <a:p>
            <a:pPr marL="0" indent="0">
              <a:buNone/>
            </a:pPr>
            <a:r>
              <a:rPr lang="es-ES" sz="2000" dirty="0"/>
              <a:t>Futuros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Establecimiento de Precios y QPs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Primas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El Rol del Broker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Sentimientos de Mercado</a:t>
            </a:r>
          </a:p>
          <a:p>
            <a:pPr>
              <a:buFont typeface="Wingdings" pitchFamily="2" charset="2"/>
              <a:buChar char="Ø"/>
            </a:pPr>
            <a:endParaRPr lang="es-ES" sz="2000" dirty="0"/>
          </a:p>
          <a:p>
            <a:pPr marL="0" indent="0">
              <a:buNone/>
            </a:pPr>
            <a:endParaRPr lang="es-ES" sz="2000" dirty="0"/>
          </a:p>
          <a:p>
            <a:pPr lvl="2"/>
            <a:r>
              <a:rPr lang="es-ES" sz="2800" b="1" dirty="0"/>
              <a:t>Teach4life.net/</a:t>
            </a:r>
            <a:r>
              <a:rPr lang="es-ES" sz="2800" b="1" dirty="0" err="1"/>
              <a:t>lme</a:t>
            </a:r>
            <a:endParaRPr lang="es-ES" sz="2800" b="1" dirty="0"/>
          </a:p>
          <a:p>
            <a:pPr lvl="2"/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2535010-0CCB-E53B-88EE-1354E3859CBC}"/>
              </a:ext>
            </a:extLst>
          </p:cNvPr>
          <p:cNvSpPr txBox="1"/>
          <p:nvPr/>
        </p:nvSpPr>
        <p:spPr>
          <a:xfrm>
            <a:off x="9514703" y="5780917"/>
            <a:ext cx="16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Teach4life.net</a:t>
            </a:r>
          </a:p>
          <a:p>
            <a:endParaRPr lang="en-US" dirty="0"/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B50F1E4F-AA87-0039-EFE4-C30520C57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31" y="847396"/>
            <a:ext cx="4708637" cy="48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47362-C3C0-686F-2287-587807C2B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B7C7E-5D44-41FC-699E-DAB21299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158248" cy="1066800"/>
          </a:xfrm>
        </p:spPr>
        <p:txBody>
          <a:bodyPr/>
          <a:lstStyle/>
          <a:p>
            <a:r>
              <a:rPr lang="es-US" dirty="0">
                <a:latin typeface="+mn-lt"/>
              </a:rPr>
              <a:t>EL EVENTO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1DE06-8F10-0208-6936-A40C1E867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" sz="2000" dirty="0"/>
              <a:t>Curva de Precios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Carry Trades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Las opciones CALL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Las opciones PUT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Estrategias de Cobertura</a:t>
            </a:r>
          </a:p>
          <a:p>
            <a:pPr>
              <a:buFont typeface="Wingdings" pitchFamily="2" charset="2"/>
              <a:buChar char="Ø"/>
            </a:pPr>
            <a:r>
              <a:rPr lang="es-ES" sz="2000" dirty="0"/>
              <a:t>El Secreto de las Trading Companies</a:t>
            </a:r>
          </a:p>
          <a:p>
            <a:pPr marL="0" indent="0">
              <a:buNone/>
            </a:pPr>
            <a:endParaRPr lang="es-ES" sz="2000" dirty="0"/>
          </a:p>
          <a:p>
            <a:pPr lvl="2"/>
            <a:r>
              <a:rPr lang="es-ES" sz="2800" b="1" dirty="0"/>
              <a:t>Teach4life.net/</a:t>
            </a:r>
            <a:r>
              <a:rPr lang="es-ES" sz="2800" b="1" dirty="0" err="1"/>
              <a:t>lme</a:t>
            </a:r>
            <a:endParaRPr lang="es-ES" sz="2800" b="1" dirty="0"/>
          </a:p>
          <a:p>
            <a:pPr lvl="2"/>
            <a:endParaRPr lang="es-ES" sz="12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D70D54-B55D-B968-B75B-DAC1266F05DF}"/>
              </a:ext>
            </a:extLst>
          </p:cNvPr>
          <p:cNvSpPr txBox="1"/>
          <p:nvPr/>
        </p:nvSpPr>
        <p:spPr>
          <a:xfrm>
            <a:off x="9514703" y="5780917"/>
            <a:ext cx="164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S" dirty="0"/>
              <a:t>Teach4life.net</a:t>
            </a:r>
          </a:p>
          <a:p>
            <a:endParaRPr lang="en-US" dirty="0"/>
          </a:p>
        </p:txBody>
      </p:sp>
      <p:pic>
        <p:nvPicPr>
          <p:cNvPr id="7" name="Imagen 6" descr="Diagrama&#10;&#10;El contenido generado por IA puede ser incorrecto.">
            <a:extLst>
              <a:ext uri="{FF2B5EF4-FFF2-40B4-BE49-F238E27FC236}">
                <a16:creationId xmlns:a16="http://schemas.microsoft.com/office/drawing/2014/main" id="{BEA6E7F7-9170-3B60-DC69-4A04CF6F0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31" y="847396"/>
            <a:ext cx="4708637" cy="481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8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D14EB-C519-F412-1868-A3F3760C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068" y="1301646"/>
            <a:ext cx="10668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MUCHAS GRACIAS!</a:t>
            </a:r>
            <a:br>
              <a:rPr lang="en-US" dirty="0">
                <a:latin typeface="+mn-lt"/>
              </a:rPr>
            </a:br>
            <a:r>
              <a:rPr lang="en-US" sz="2800" dirty="0">
                <a:latin typeface="+mn-lt"/>
              </a:rPr>
              <a:t>Jorge Dyszel</a:t>
            </a:r>
            <a:br>
              <a:rPr lang="en-US" sz="2800" dirty="0">
                <a:latin typeface="+mn-lt"/>
              </a:rPr>
            </a:br>
            <a:br>
              <a:rPr lang="en-US" sz="2800" dirty="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9" name="Marcador de contenido 8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A73D117-1888-83D0-7F93-802F0C94A1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9365" y="3285345"/>
            <a:ext cx="2933270" cy="1259928"/>
          </a:xfr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7F016216-A954-3CC7-BC25-A2D8C8D3110C}"/>
              </a:ext>
            </a:extLst>
          </p:cNvPr>
          <p:cNvSpPr txBox="1"/>
          <p:nvPr/>
        </p:nvSpPr>
        <p:spPr>
          <a:xfrm>
            <a:off x="9679553" y="5556354"/>
            <a:ext cx="1645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Teach4life.net</a:t>
            </a:r>
          </a:p>
        </p:txBody>
      </p:sp>
    </p:spTree>
    <p:extLst>
      <p:ext uri="{BB962C8B-B14F-4D97-AF65-F5344CB8AC3E}">
        <p14:creationId xmlns:p14="http://schemas.microsoft.com/office/powerpoint/2010/main" val="2849381765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166</Words>
  <Application>Microsoft Macintosh PowerPoint</Application>
  <PresentationFormat>Panorámica</PresentationFormat>
  <Paragraphs>58</Paragraphs>
  <Slides>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Aptos</vt:lpstr>
      <vt:lpstr>Arial</vt:lpstr>
      <vt:lpstr>Avenir Next LT Pro</vt:lpstr>
      <vt:lpstr>Avenir Next LT Pro Light</vt:lpstr>
      <vt:lpstr>Sitka Subheading</vt:lpstr>
      <vt:lpstr>Wingdings</vt:lpstr>
      <vt:lpstr>PebbleVTI</vt:lpstr>
      <vt:lpstr>Presentación de PowerPoint</vt:lpstr>
      <vt:lpstr>EL EVENTO</vt:lpstr>
      <vt:lpstr>EL EVENTO </vt:lpstr>
      <vt:lpstr>EL EVENTO </vt:lpstr>
      <vt:lpstr>EL EVENTO </vt:lpstr>
      <vt:lpstr>EL EVENTO </vt:lpstr>
      <vt:lpstr>MUCHAS GRACIAS! Jorge Dyszel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hedge…or not to hedge?                 That is the question!</dc:title>
  <dc:creator>TEACH4LIFE Dr. Jorge Dyszel</dc:creator>
  <cp:lastModifiedBy>Jorge Dyszel</cp:lastModifiedBy>
  <cp:revision>15</cp:revision>
  <cp:lastPrinted>2025-02-09T16:29:44Z</cp:lastPrinted>
  <dcterms:created xsi:type="dcterms:W3CDTF">2024-01-17T14:05:21Z</dcterms:created>
  <dcterms:modified xsi:type="dcterms:W3CDTF">2025-03-29T13:21:33Z</dcterms:modified>
</cp:coreProperties>
</file>